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878" r:id="rId2"/>
    <p:sldId id="903" r:id="rId3"/>
    <p:sldId id="904" r:id="rId4"/>
    <p:sldId id="905" r:id="rId5"/>
    <p:sldId id="900" r:id="rId6"/>
    <p:sldId id="901" r:id="rId7"/>
    <p:sldId id="906" r:id="rId8"/>
    <p:sldId id="907" r:id="rId9"/>
    <p:sldId id="895" r:id="rId10"/>
    <p:sldId id="897" r:id="rId11"/>
    <p:sldId id="908" r:id="rId12"/>
  </p:sldIdLst>
  <p:sldSz cx="13442950" cy="7561263"/>
  <p:notesSz cx="7099300" cy="10234613"/>
  <p:defaultTextStyle>
    <a:defPPr>
      <a:defRPr lang="cs-CZ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7A"/>
    <a:srgbClr val="009EE0"/>
    <a:srgbClr val="E20079"/>
    <a:srgbClr val="C5C6C7"/>
    <a:srgbClr val="BBBCBD"/>
    <a:srgbClr val="F5F5F5"/>
    <a:srgbClr val="F4F4F4"/>
    <a:srgbClr val="FF9F9F"/>
    <a:srgbClr val="7CB945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7" autoAdjust="0"/>
    <p:restoredTop sz="94706" autoAdjust="0"/>
  </p:normalViewPr>
  <p:slideViewPr>
    <p:cSldViewPr showGuides="1">
      <p:cViewPr varScale="1">
        <p:scale>
          <a:sx n="91" d="100"/>
          <a:sy n="91" d="100"/>
        </p:scale>
        <p:origin x="96" y="630"/>
      </p:cViewPr>
      <p:guideLst>
        <p:guide orient="horz" pos="2381"/>
        <p:guide pos="4234"/>
      </p:guideLst>
    </p:cSldViewPr>
  </p:slideViewPr>
  <p:outlineViewPr>
    <p:cViewPr>
      <p:scale>
        <a:sx n="33" d="100"/>
        <a:sy n="33" d="100"/>
      </p:scale>
      <p:origin x="0" y="164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720" y="-12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7087-A175-4905-90F0-D57AD0B90C32}" type="datetimeFigureOut">
              <a:rPr lang="cs-CZ" smtClean="0"/>
              <a:t>19.1.2017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9E45-CDD5-4B54-BE90-853A2880E5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607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18F213-071E-4944-AE4D-700E931F1E3C}" type="datetimeFigureOut">
              <a:rPr lang="cs-CZ" smtClean="0"/>
              <a:pPr/>
              <a:t>19.1.2017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0D5F774-31C3-4613-8D2A-9ACAF448F8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081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 userDrawn="1"/>
        </p:nvGrpSpPr>
        <p:grpSpPr>
          <a:xfrm>
            <a:off x="6001395" y="108223"/>
            <a:ext cx="7439796" cy="7463507"/>
            <a:chOff x="5305036" y="1082427"/>
            <a:chExt cx="8147082" cy="6482605"/>
          </a:xfrm>
        </p:grpSpPr>
        <p:sp>
          <p:nvSpPr>
            <p:cNvPr id="10" name="Ovál 9"/>
            <p:cNvSpPr/>
            <p:nvPr userDrawn="1"/>
          </p:nvSpPr>
          <p:spPr>
            <a:xfrm>
              <a:off x="5305036" y="1082427"/>
              <a:ext cx="8147081" cy="6480720"/>
            </a:xfrm>
            <a:custGeom>
              <a:avLst/>
              <a:gdLst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4" fmla="*/ 0 w 12961440"/>
                <a:gd name="connsiteY4" fmla="*/ 6480720 h 12961440"/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4" fmla="*/ 91440 w 12961440"/>
                <a:gd name="connsiteY4" fmla="*/ 6572160 h 12961440"/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0" fmla="*/ 0 w 12961440"/>
                <a:gd name="connsiteY0" fmla="*/ 6480720 h 6480720"/>
                <a:gd name="connsiteX1" fmla="*/ 6480720 w 12961440"/>
                <a:gd name="connsiteY1" fmla="*/ 0 h 6480720"/>
                <a:gd name="connsiteX2" fmla="*/ 12961440 w 12961440"/>
                <a:gd name="connsiteY2" fmla="*/ 6480720 h 6480720"/>
                <a:gd name="connsiteX0" fmla="*/ 0 w 6480720"/>
                <a:gd name="connsiteY0" fmla="*/ 6480720 h 6480720"/>
                <a:gd name="connsiteX1" fmla="*/ 6480720 w 6480720"/>
                <a:gd name="connsiteY1" fmla="*/ 0 h 648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720" h="6480720">
                  <a:moveTo>
                    <a:pt x="0" y="6480720"/>
                  </a:moveTo>
                  <a:cubicBezTo>
                    <a:pt x="0" y="2901517"/>
                    <a:pt x="2901517" y="0"/>
                    <a:pt x="6480720" y="0"/>
                  </a:cubicBezTo>
                </a:path>
              </a:pathLst>
            </a:custGeom>
            <a:noFill/>
            <a:ln w="25400"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1" name="Ovál 10"/>
            <p:cNvSpPr/>
            <p:nvPr userDrawn="1"/>
          </p:nvSpPr>
          <p:spPr>
            <a:xfrm>
              <a:off x="9379029" y="4323147"/>
              <a:ext cx="4073088" cy="3240000"/>
            </a:xfrm>
            <a:custGeom>
              <a:avLst/>
              <a:gdLst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4" fmla="*/ 0 w 6480000"/>
                <a:gd name="connsiteY4" fmla="*/ 3240000 h 6480000"/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4" fmla="*/ 91440 w 6480000"/>
                <a:gd name="connsiteY4" fmla="*/ 3331440 h 6480000"/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0" fmla="*/ 0 w 6480000"/>
                <a:gd name="connsiteY0" fmla="*/ 3240000 h 3240000"/>
                <a:gd name="connsiteX1" fmla="*/ 3240000 w 6480000"/>
                <a:gd name="connsiteY1" fmla="*/ 0 h 3240000"/>
                <a:gd name="connsiteX2" fmla="*/ 6480000 w 6480000"/>
                <a:gd name="connsiteY2" fmla="*/ 3240000 h 3240000"/>
                <a:gd name="connsiteX0" fmla="*/ 0 w 3240000"/>
                <a:gd name="connsiteY0" fmla="*/ 3240000 h 3240000"/>
                <a:gd name="connsiteX1" fmla="*/ 3240000 w 3240000"/>
                <a:gd name="connsiteY1" fmla="*/ 0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0000" h="3240000">
                  <a:moveTo>
                    <a:pt x="0" y="3240000"/>
                  </a:moveTo>
                  <a:cubicBezTo>
                    <a:pt x="0" y="1450597"/>
                    <a:pt x="1450597" y="0"/>
                    <a:pt x="3240000" y="0"/>
                  </a:cubicBezTo>
                </a:path>
              </a:pathLst>
            </a:custGeom>
            <a:noFill/>
            <a:ln w="25400">
              <a:solidFill>
                <a:srgbClr val="009E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2" name="Ovál 11"/>
            <p:cNvSpPr/>
            <p:nvPr userDrawn="1"/>
          </p:nvSpPr>
          <p:spPr>
            <a:xfrm>
              <a:off x="7908192" y="3153147"/>
              <a:ext cx="5543925" cy="4410000"/>
            </a:xfrm>
            <a:custGeom>
              <a:avLst/>
              <a:gdLst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4" fmla="*/ 0 w 8820000"/>
                <a:gd name="connsiteY4" fmla="*/ 4410000 h 8820000"/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4" fmla="*/ 91440 w 8820000"/>
                <a:gd name="connsiteY4" fmla="*/ 4501440 h 8820000"/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0" fmla="*/ 0 w 8820000"/>
                <a:gd name="connsiteY0" fmla="*/ 4410000 h 4410000"/>
                <a:gd name="connsiteX1" fmla="*/ 4410000 w 8820000"/>
                <a:gd name="connsiteY1" fmla="*/ 0 h 4410000"/>
                <a:gd name="connsiteX2" fmla="*/ 8820000 w 8820000"/>
                <a:gd name="connsiteY2" fmla="*/ 4410000 h 4410000"/>
                <a:gd name="connsiteX0" fmla="*/ 0 w 4410000"/>
                <a:gd name="connsiteY0" fmla="*/ 4410000 h 4410000"/>
                <a:gd name="connsiteX1" fmla="*/ 4410000 w 4410000"/>
                <a:gd name="connsiteY1" fmla="*/ 0 h 44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0000" h="4410000">
                  <a:moveTo>
                    <a:pt x="0" y="4410000"/>
                  </a:moveTo>
                  <a:cubicBezTo>
                    <a:pt x="0" y="1974424"/>
                    <a:pt x="1974424" y="0"/>
                    <a:pt x="4410000" y="0"/>
                  </a:cubicBezTo>
                </a:path>
              </a:pathLst>
            </a:custGeom>
            <a:noFill/>
            <a:ln w="10160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3" name="Ovál 12"/>
            <p:cNvSpPr/>
            <p:nvPr userDrawn="1"/>
          </p:nvSpPr>
          <p:spPr>
            <a:xfrm>
              <a:off x="10963009" y="5583147"/>
              <a:ext cx="2489109" cy="1980000"/>
            </a:xfrm>
            <a:custGeom>
              <a:avLst/>
              <a:gdLst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4" fmla="*/ 0 w 3960000"/>
                <a:gd name="connsiteY4" fmla="*/ 1980000 h 3960000"/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4" fmla="*/ 91440 w 3960000"/>
                <a:gd name="connsiteY4" fmla="*/ 2071440 h 3960000"/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0" fmla="*/ 0 w 3960000"/>
                <a:gd name="connsiteY0" fmla="*/ 1980000 h 1980000"/>
                <a:gd name="connsiteX1" fmla="*/ 1980000 w 3960000"/>
                <a:gd name="connsiteY1" fmla="*/ 0 h 1980000"/>
                <a:gd name="connsiteX2" fmla="*/ 3960000 w 3960000"/>
                <a:gd name="connsiteY2" fmla="*/ 1980000 h 1980000"/>
                <a:gd name="connsiteX0" fmla="*/ 0 w 1980000"/>
                <a:gd name="connsiteY0" fmla="*/ 1980000 h 1980000"/>
                <a:gd name="connsiteX1" fmla="*/ 1980000 w 1980000"/>
                <a:gd name="connsiteY1" fmla="*/ 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0000" h="1980000">
                  <a:moveTo>
                    <a:pt x="0" y="1980000"/>
                  </a:moveTo>
                  <a:cubicBezTo>
                    <a:pt x="0" y="886476"/>
                    <a:pt x="886476" y="0"/>
                    <a:pt x="1980000" y="0"/>
                  </a:cubicBezTo>
                </a:path>
              </a:pathLst>
            </a:custGeom>
            <a:noFill/>
            <a:ln w="1016000">
              <a:solidFill>
                <a:srgbClr val="E200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21" name="Ovál 11"/>
            <p:cNvSpPr/>
            <p:nvPr userDrawn="1"/>
          </p:nvSpPr>
          <p:spPr>
            <a:xfrm>
              <a:off x="12463961" y="6791032"/>
              <a:ext cx="973015" cy="774000"/>
            </a:xfrm>
            <a:custGeom>
              <a:avLst/>
              <a:gdLst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4" fmla="*/ 0 w 1548000"/>
                <a:gd name="connsiteY4" fmla="*/ 774000 h 1548000"/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4" fmla="*/ 91440 w 1548000"/>
                <a:gd name="connsiteY4" fmla="*/ 865440 h 1548000"/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0" fmla="*/ 0 w 1548000"/>
                <a:gd name="connsiteY0" fmla="*/ 774000 h 774000"/>
                <a:gd name="connsiteX1" fmla="*/ 774000 w 1548000"/>
                <a:gd name="connsiteY1" fmla="*/ 0 h 774000"/>
                <a:gd name="connsiteX2" fmla="*/ 1548000 w 1548000"/>
                <a:gd name="connsiteY2" fmla="*/ 774000 h 774000"/>
                <a:gd name="connsiteX0" fmla="*/ 0 w 774000"/>
                <a:gd name="connsiteY0" fmla="*/ 774000 h 774000"/>
                <a:gd name="connsiteX1" fmla="*/ 774000 w 774000"/>
                <a:gd name="connsiteY1" fmla="*/ 0 h 7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4000" h="774000">
                  <a:moveTo>
                    <a:pt x="0" y="774000"/>
                  </a:moveTo>
                  <a:cubicBezTo>
                    <a:pt x="0" y="346532"/>
                    <a:pt x="346532" y="0"/>
                    <a:pt x="774000" y="0"/>
                  </a:cubicBezTo>
                </a:path>
              </a:pathLst>
            </a:custGeom>
            <a:noFill/>
            <a:ln w="698500">
              <a:solidFill>
                <a:srgbClr val="C5C6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80371" y="1453584"/>
            <a:ext cx="10082213" cy="2532031"/>
          </a:xfrm>
        </p:spPr>
        <p:txBody>
          <a:bodyPr anchor="b">
            <a:noAutofit/>
          </a:bodyPr>
          <a:lstStyle>
            <a:lvl1pPr algn="l">
              <a:defRPr sz="5400" spc="-251" baseline="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0371" y="3985615"/>
            <a:ext cx="10082213" cy="202726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 cap="none" spc="-126" baseline="0"/>
            </a:lvl1pPr>
            <a:lvl2pPr marL="574759" indent="0" algn="ctr">
              <a:buNone/>
              <a:defRPr sz="2514"/>
            </a:lvl2pPr>
            <a:lvl3pPr marL="1149519" indent="0" algn="ctr">
              <a:buNone/>
              <a:defRPr sz="2263"/>
            </a:lvl3pPr>
            <a:lvl4pPr marL="1724277" indent="0" algn="ctr">
              <a:buNone/>
              <a:defRPr sz="2011"/>
            </a:lvl4pPr>
            <a:lvl5pPr marL="2299037" indent="0" algn="ctr">
              <a:buNone/>
              <a:defRPr sz="2011"/>
            </a:lvl5pPr>
            <a:lvl6pPr marL="2873797" indent="0" algn="ctr">
              <a:buNone/>
              <a:defRPr sz="2011"/>
            </a:lvl6pPr>
            <a:lvl7pPr marL="3448556" indent="0" algn="ctr">
              <a:buNone/>
              <a:defRPr sz="2011"/>
            </a:lvl7pPr>
            <a:lvl8pPr marL="4023316" indent="0" algn="ctr">
              <a:buNone/>
              <a:defRPr sz="2011"/>
            </a:lvl8pPr>
            <a:lvl9pPr marL="4598075" indent="0" algn="ctr">
              <a:buNone/>
              <a:defRPr sz="2011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grpSp>
        <p:nvGrpSpPr>
          <p:cNvPr id="23" name="Skupina 22"/>
          <p:cNvGrpSpPr/>
          <p:nvPr userDrawn="1"/>
        </p:nvGrpSpPr>
        <p:grpSpPr>
          <a:xfrm rot="16200000">
            <a:off x="-717636" y="2760702"/>
            <a:ext cx="1946031" cy="503795"/>
            <a:chOff x="2218059" y="-2452"/>
            <a:chExt cx="1946031" cy="503795"/>
          </a:xfrm>
        </p:grpSpPr>
        <p:sp>
          <p:nvSpPr>
            <p:cNvPr id="25" name="Zaoblený obdélník 24"/>
            <p:cNvSpPr/>
            <p:nvPr userDrawn="1"/>
          </p:nvSpPr>
          <p:spPr>
            <a:xfrm>
              <a:off x="2218059" y="26694"/>
              <a:ext cx="1946031" cy="396255"/>
            </a:xfrm>
            <a:prstGeom prst="roundRect">
              <a:avLst>
                <a:gd name="adj" fmla="val 26282"/>
              </a:avLst>
            </a:prstGeom>
            <a:solidFill>
              <a:srgbClr val="E3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26" name="Obdélník 25"/>
            <p:cNvSpPr/>
            <p:nvPr userDrawn="1"/>
          </p:nvSpPr>
          <p:spPr>
            <a:xfrm>
              <a:off x="2218059" y="-2452"/>
              <a:ext cx="1946031" cy="126000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27" name="TextovéPole 26"/>
            <p:cNvSpPr txBox="1"/>
            <p:nvPr userDrawn="1"/>
          </p:nvSpPr>
          <p:spPr>
            <a:xfrm>
              <a:off x="2240580" y="98143"/>
              <a:ext cx="1900986" cy="403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600" b="1" dirty="0" smtClean="0">
                  <a:solidFill>
                    <a:schemeClr val="bg1"/>
                  </a:solidFill>
                </a:rPr>
                <a:t>fm.vse.cz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924005" y="7165031"/>
            <a:ext cx="925405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-100" baseline="0">
                <a:solidFill>
                  <a:srgbClr val="E3007A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2101558" y="7165031"/>
            <a:ext cx="45256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-100" baseline="0">
                <a:solidFill>
                  <a:srgbClr val="E3007A"/>
                </a:solidFill>
              </a:defRPr>
            </a:lvl1pPr>
          </a:lstStyle>
          <a:p>
            <a:fld id="{C21AF028-6215-4DD5-BDD9-CB9F7AC2E07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26" y="684287"/>
            <a:ext cx="3219942" cy="7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08221" y="2332206"/>
            <a:ext cx="11426508" cy="2280624"/>
          </a:xfrm>
        </p:spPr>
        <p:txBody>
          <a:bodyPr>
            <a:spAutoFit/>
          </a:bodyPr>
          <a:lstStyle>
            <a:lvl1pPr algn="ctr">
              <a:defRPr sz="7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221" y="3461113"/>
            <a:ext cx="11426508" cy="566822"/>
          </a:xfrm>
        </p:spPr>
        <p:txBody>
          <a:bodyPr wrap="square">
            <a:spAutoFit/>
          </a:bodyPr>
          <a:lstStyle>
            <a:lvl1pPr algn="ctr">
              <a:lnSpc>
                <a:spcPts val="3675"/>
              </a:lnSpc>
              <a:defRPr sz="3300" spc="-59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881" y="7006903"/>
            <a:ext cx="116495" cy="125451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301" y="7006903"/>
            <a:ext cx="125457" cy="12545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86" y="6991027"/>
            <a:ext cx="161302" cy="1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3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4004" y="612000"/>
            <a:ext cx="11594944" cy="1152000"/>
          </a:xfrm>
          <a:effectLst/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F028-6215-4DD5-BDD9-CB9F7AC2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3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8016" y="1884368"/>
            <a:ext cx="11592948" cy="3146425"/>
          </a:xfrm>
        </p:spPr>
        <p:txBody>
          <a:bodyPr anchor="b">
            <a:normAutofit/>
          </a:bodyPr>
          <a:lstStyle>
            <a:lvl1pPr>
              <a:defRPr sz="6034" spc="-251" baseline="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8016" y="5059368"/>
            <a:ext cx="11592948" cy="1654175"/>
          </a:xfrm>
        </p:spPr>
        <p:txBody>
          <a:bodyPr>
            <a:normAutofit/>
          </a:bodyPr>
          <a:lstStyle>
            <a:lvl1pPr marL="0" indent="0">
              <a:buNone/>
              <a:defRPr sz="3520" baseline="0">
                <a:solidFill>
                  <a:schemeClr val="tx1">
                    <a:tint val="75000"/>
                  </a:schemeClr>
                </a:solidFill>
              </a:defRPr>
            </a:lvl1pPr>
            <a:lvl2pPr marL="574759" indent="0">
              <a:buNone/>
              <a:defRPr sz="2514">
                <a:solidFill>
                  <a:schemeClr val="tx1">
                    <a:tint val="75000"/>
                  </a:schemeClr>
                </a:solidFill>
              </a:defRPr>
            </a:lvl2pPr>
            <a:lvl3pPr marL="1149519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3pPr>
            <a:lvl4pPr marL="1724277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4pPr>
            <a:lvl5pPr marL="2299037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5pPr>
            <a:lvl6pPr marL="2873797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6pPr>
            <a:lvl7pPr marL="3448556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7pPr>
            <a:lvl8pPr marL="4023316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8pPr>
            <a:lvl9pPr marL="4598075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34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4004" y="612000"/>
            <a:ext cx="11594944" cy="115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4007" y="1836000"/>
            <a:ext cx="5701678" cy="504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17268" y="1836000"/>
            <a:ext cx="5701679" cy="504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F028-6215-4DD5-BDD9-CB9F7AC2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9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999" y="612000"/>
            <a:ext cx="11594944" cy="115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6002" y="1835999"/>
            <a:ext cx="5687709" cy="9000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520" b="1" cap="all" spc="-189" baseline="0"/>
            </a:lvl1pPr>
            <a:lvl2pPr marL="574759" indent="0">
              <a:buNone/>
              <a:defRPr sz="2514" b="1"/>
            </a:lvl2pPr>
            <a:lvl3pPr marL="1149519" indent="0">
              <a:buNone/>
              <a:defRPr sz="2263" b="1"/>
            </a:lvl3pPr>
            <a:lvl4pPr marL="1724277" indent="0">
              <a:buNone/>
              <a:defRPr sz="2011" b="1"/>
            </a:lvl4pPr>
            <a:lvl5pPr marL="2299037" indent="0">
              <a:buNone/>
              <a:defRPr sz="2011" b="1"/>
            </a:lvl5pPr>
            <a:lvl6pPr marL="2873797" indent="0">
              <a:buNone/>
              <a:defRPr sz="2011" b="1"/>
            </a:lvl6pPr>
            <a:lvl7pPr marL="3448556" indent="0">
              <a:buNone/>
              <a:defRPr sz="2011" b="1"/>
            </a:lvl7pPr>
            <a:lvl8pPr marL="4023316" indent="0">
              <a:buNone/>
              <a:defRPr sz="2011" b="1"/>
            </a:lvl8pPr>
            <a:lvl9pPr marL="4598075" indent="0">
              <a:buNone/>
              <a:defRPr sz="2011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26002" y="2772000"/>
            <a:ext cx="5687709" cy="4104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805295" y="1836000"/>
            <a:ext cx="5715649" cy="9000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520" b="1" cap="all" spc="-189" baseline="0"/>
            </a:lvl1pPr>
            <a:lvl2pPr marL="574759" indent="0">
              <a:buNone/>
              <a:defRPr sz="2514" b="1"/>
            </a:lvl2pPr>
            <a:lvl3pPr marL="1149519" indent="0">
              <a:buNone/>
              <a:defRPr sz="2263" b="1"/>
            </a:lvl3pPr>
            <a:lvl4pPr marL="1724277" indent="0">
              <a:buNone/>
              <a:defRPr sz="2011" b="1"/>
            </a:lvl4pPr>
            <a:lvl5pPr marL="2299037" indent="0">
              <a:buNone/>
              <a:defRPr sz="2011" b="1"/>
            </a:lvl5pPr>
            <a:lvl6pPr marL="2873797" indent="0">
              <a:buNone/>
              <a:defRPr sz="2011" b="1"/>
            </a:lvl6pPr>
            <a:lvl7pPr marL="3448556" indent="0">
              <a:buNone/>
              <a:defRPr sz="2011" b="1"/>
            </a:lvl7pPr>
            <a:lvl8pPr marL="4023316" indent="0">
              <a:buNone/>
              <a:defRPr sz="2011" b="1"/>
            </a:lvl8pPr>
            <a:lvl9pPr marL="4598075" indent="0">
              <a:buNone/>
              <a:defRPr sz="2011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05295" y="2772000"/>
            <a:ext cx="5715649" cy="4104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F028-6215-4DD5-BDD9-CB9F7AC2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6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F028-6215-4DD5-BDD9-CB9F7AC2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9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F028-6215-4DD5-BDD9-CB9F7AC2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2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21" y="1952831"/>
            <a:ext cx="11426508" cy="1794721"/>
          </a:xfrm>
        </p:spPr>
        <p:txBody>
          <a:bodyPr>
            <a:spAutoFit/>
          </a:bodyPr>
          <a:lstStyle>
            <a:lvl1pPr algn="ctr">
              <a:lnSpc>
                <a:spcPts val="6468"/>
              </a:lnSpc>
              <a:defRPr sz="7900" spc="-221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443" y="4815922"/>
            <a:ext cx="9410065" cy="284693"/>
          </a:xfrm>
        </p:spPr>
        <p:txBody>
          <a:bodyPr>
            <a:spAutoFit/>
          </a:bodyPr>
          <a:lstStyle>
            <a:lvl1pPr marL="0" indent="0" algn="ctr">
              <a:lnSpc>
                <a:spcPts val="1470"/>
              </a:lnSpc>
              <a:buNone/>
              <a:defRPr sz="1600" b="0" spc="-29" baseline="0">
                <a:solidFill>
                  <a:srgbClr val="4B4B4B"/>
                </a:solidFill>
                <a:latin typeface="Calibri" pitchFamily="34" charset="0"/>
                <a:cs typeface="Calibri" pitchFamily="34" charset="0"/>
              </a:defRPr>
            </a:lvl1pPr>
            <a:lvl2pPr marL="6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646055" y="1534745"/>
            <a:ext cx="8150845" cy="374461"/>
          </a:xfrm>
        </p:spPr>
        <p:txBody>
          <a:bodyPr>
            <a:spAutoFit/>
          </a:bodyPr>
          <a:lstStyle>
            <a:lvl1pPr algn="ctr">
              <a:lnSpc>
                <a:spcPts val="2205"/>
              </a:lnSpc>
              <a:defRPr sz="2400" spc="-74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886" y="7006903"/>
            <a:ext cx="116495" cy="1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3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725" y="1886824"/>
            <a:ext cx="11643500" cy="701731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52650" y="2751956"/>
            <a:ext cx="11591222" cy="297517"/>
          </a:xfrm>
        </p:spPr>
        <p:txBody>
          <a:bodyPr wrap="square">
            <a:spAutoFit/>
          </a:bodyPr>
          <a:lstStyle>
            <a:lvl1pPr>
              <a:lnSpc>
                <a:spcPts val="1617"/>
              </a:lnSpc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57943" y="3175334"/>
            <a:ext cx="11516480" cy="3133948"/>
          </a:xfrm>
        </p:spPr>
        <p:txBody>
          <a:bodyPr wrap="square" numCol="2" spcCol="793854">
            <a:noAutofit/>
          </a:bodyPr>
          <a:lstStyle>
            <a:lvl1pPr algn="just">
              <a:lnSpc>
                <a:spcPts val="2205"/>
              </a:lnSpc>
              <a:spcBef>
                <a:spcPts val="0"/>
              </a:spcBef>
              <a:defRPr sz="1600" cap="none" spc="-44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021621" y="6928907"/>
            <a:ext cx="514019" cy="261610"/>
          </a:xfrm>
        </p:spPr>
        <p:txBody>
          <a:bodyPr wrap="square" anchor="ctr">
            <a:spAutoFit/>
          </a:bodyPr>
          <a:lstStyle>
            <a:lvl1pPr algn="ctr">
              <a:defRPr sz="1100" b="0" spc="-15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9</a:t>
            </a:r>
            <a:endParaRPr lang="en-US"/>
          </a:p>
        </p:txBody>
      </p:sp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886" y="7006903"/>
            <a:ext cx="116495" cy="125451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881" y="7006903"/>
            <a:ext cx="116495" cy="1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 userDrawn="1"/>
        </p:nvGrpSpPr>
        <p:grpSpPr>
          <a:xfrm>
            <a:off x="6001395" y="108223"/>
            <a:ext cx="7439797" cy="7463503"/>
            <a:chOff x="5305035" y="1082428"/>
            <a:chExt cx="8147083" cy="6482604"/>
          </a:xfrm>
        </p:grpSpPr>
        <p:sp>
          <p:nvSpPr>
            <p:cNvPr id="17" name="Ovál 9"/>
            <p:cNvSpPr/>
            <p:nvPr userDrawn="1"/>
          </p:nvSpPr>
          <p:spPr>
            <a:xfrm>
              <a:off x="5305035" y="1082428"/>
              <a:ext cx="8147081" cy="6480723"/>
            </a:xfrm>
            <a:custGeom>
              <a:avLst/>
              <a:gdLst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4" fmla="*/ 0 w 12961440"/>
                <a:gd name="connsiteY4" fmla="*/ 6480720 h 12961440"/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4" fmla="*/ 91440 w 12961440"/>
                <a:gd name="connsiteY4" fmla="*/ 6572160 h 12961440"/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0" fmla="*/ 0 w 12961440"/>
                <a:gd name="connsiteY0" fmla="*/ 6480720 h 6480720"/>
                <a:gd name="connsiteX1" fmla="*/ 6480720 w 12961440"/>
                <a:gd name="connsiteY1" fmla="*/ 0 h 6480720"/>
                <a:gd name="connsiteX2" fmla="*/ 12961440 w 12961440"/>
                <a:gd name="connsiteY2" fmla="*/ 6480720 h 6480720"/>
                <a:gd name="connsiteX0" fmla="*/ 0 w 6480720"/>
                <a:gd name="connsiteY0" fmla="*/ 6480720 h 6480720"/>
                <a:gd name="connsiteX1" fmla="*/ 6480720 w 6480720"/>
                <a:gd name="connsiteY1" fmla="*/ 0 h 648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720" h="6480720">
                  <a:moveTo>
                    <a:pt x="0" y="6480720"/>
                  </a:moveTo>
                  <a:cubicBezTo>
                    <a:pt x="0" y="2901517"/>
                    <a:pt x="2901517" y="0"/>
                    <a:pt x="6480720" y="0"/>
                  </a:cubicBezTo>
                </a:path>
              </a:pathLst>
            </a:cu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8" name="Ovál 10"/>
            <p:cNvSpPr/>
            <p:nvPr userDrawn="1"/>
          </p:nvSpPr>
          <p:spPr>
            <a:xfrm>
              <a:off x="9379028" y="4323149"/>
              <a:ext cx="4073088" cy="3240001"/>
            </a:xfrm>
            <a:custGeom>
              <a:avLst/>
              <a:gdLst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4" fmla="*/ 0 w 6480000"/>
                <a:gd name="connsiteY4" fmla="*/ 3240000 h 6480000"/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4" fmla="*/ 91440 w 6480000"/>
                <a:gd name="connsiteY4" fmla="*/ 3331440 h 6480000"/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0" fmla="*/ 0 w 6480000"/>
                <a:gd name="connsiteY0" fmla="*/ 3240000 h 3240000"/>
                <a:gd name="connsiteX1" fmla="*/ 3240000 w 6480000"/>
                <a:gd name="connsiteY1" fmla="*/ 0 h 3240000"/>
                <a:gd name="connsiteX2" fmla="*/ 6480000 w 6480000"/>
                <a:gd name="connsiteY2" fmla="*/ 3240000 h 3240000"/>
                <a:gd name="connsiteX0" fmla="*/ 0 w 3240000"/>
                <a:gd name="connsiteY0" fmla="*/ 3240000 h 3240000"/>
                <a:gd name="connsiteX1" fmla="*/ 3240000 w 3240000"/>
                <a:gd name="connsiteY1" fmla="*/ 0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0000" h="3240000">
                  <a:moveTo>
                    <a:pt x="0" y="3240000"/>
                  </a:moveTo>
                  <a:cubicBezTo>
                    <a:pt x="0" y="1450597"/>
                    <a:pt x="1450597" y="0"/>
                    <a:pt x="3240000" y="0"/>
                  </a:cubicBezTo>
                </a:path>
              </a:pathLst>
            </a:cu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9" name="Ovál 11"/>
            <p:cNvSpPr/>
            <p:nvPr userDrawn="1"/>
          </p:nvSpPr>
          <p:spPr>
            <a:xfrm>
              <a:off x="7908191" y="3153149"/>
              <a:ext cx="5543925" cy="4410001"/>
            </a:xfrm>
            <a:custGeom>
              <a:avLst/>
              <a:gdLst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4" fmla="*/ 0 w 8820000"/>
                <a:gd name="connsiteY4" fmla="*/ 4410000 h 8820000"/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4" fmla="*/ 91440 w 8820000"/>
                <a:gd name="connsiteY4" fmla="*/ 4501440 h 8820000"/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0" fmla="*/ 0 w 8820000"/>
                <a:gd name="connsiteY0" fmla="*/ 4410000 h 4410000"/>
                <a:gd name="connsiteX1" fmla="*/ 4410000 w 8820000"/>
                <a:gd name="connsiteY1" fmla="*/ 0 h 4410000"/>
                <a:gd name="connsiteX2" fmla="*/ 8820000 w 8820000"/>
                <a:gd name="connsiteY2" fmla="*/ 4410000 h 4410000"/>
                <a:gd name="connsiteX0" fmla="*/ 0 w 4410000"/>
                <a:gd name="connsiteY0" fmla="*/ 4410000 h 4410000"/>
                <a:gd name="connsiteX1" fmla="*/ 4410000 w 4410000"/>
                <a:gd name="connsiteY1" fmla="*/ 0 h 44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0000" h="4410000">
                  <a:moveTo>
                    <a:pt x="0" y="4410000"/>
                  </a:moveTo>
                  <a:cubicBezTo>
                    <a:pt x="0" y="1974424"/>
                    <a:pt x="1974424" y="0"/>
                    <a:pt x="4410000" y="0"/>
                  </a:cubicBezTo>
                </a:path>
              </a:pathLst>
            </a:custGeom>
            <a:noFill/>
            <a:ln w="10160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20" name="Ovál 12"/>
            <p:cNvSpPr/>
            <p:nvPr userDrawn="1"/>
          </p:nvSpPr>
          <p:spPr>
            <a:xfrm>
              <a:off x="10963009" y="5583148"/>
              <a:ext cx="2489109" cy="1980001"/>
            </a:xfrm>
            <a:custGeom>
              <a:avLst/>
              <a:gdLst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4" fmla="*/ 0 w 3960000"/>
                <a:gd name="connsiteY4" fmla="*/ 1980000 h 3960000"/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4" fmla="*/ 91440 w 3960000"/>
                <a:gd name="connsiteY4" fmla="*/ 2071440 h 3960000"/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0" fmla="*/ 0 w 3960000"/>
                <a:gd name="connsiteY0" fmla="*/ 1980000 h 1980000"/>
                <a:gd name="connsiteX1" fmla="*/ 1980000 w 3960000"/>
                <a:gd name="connsiteY1" fmla="*/ 0 h 1980000"/>
                <a:gd name="connsiteX2" fmla="*/ 3960000 w 3960000"/>
                <a:gd name="connsiteY2" fmla="*/ 1980000 h 1980000"/>
                <a:gd name="connsiteX0" fmla="*/ 0 w 1980000"/>
                <a:gd name="connsiteY0" fmla="*/ 1980000 h 1980000"/>
                <a:gd name="connsiteX1" fmla="*/ 1980000 w 1980000"/>
                <a:gd name="connsiteY1" fmla="*/ 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0000" h="1980000">
                  <a:moveTo>
                    <a:pt x="0" y="1980000"/>
                  </a:moveTo>
                  <a:cubicBezTo>
                    <a:pt x="0" y="886476"/>
                    <a:pt x="886476" y="0"/>
                    <a:pt x="1980000" y="0"/>
                  </a:cubicBezTo>
                </a:path>
              </a:pathLst>
            </a:custGeom>
            <a:noFill/>
            <a:ln w="10160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21" name="Ovál 11"/>
            <p:cNvSpPr/>
            <p:nvPr userDrawn="1"/>
          </p:nvSpPr>
          <p:spPr>
            <a:xfrm>
              <a:off x="12463960" y="6791032"/>
              <a:ext cx="973015" cy="774000"/>
            </a:xfrm>
            <a:custGeom>
              <a:avLst/>
              <a:gdLst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4" fmla="*/ 0 w 1548000"/>
                <a:gd name="connsiteY4" fmla="*/ 774000 h 1548000"/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4" fmla="*/ 91440 w 1548000"/>
                <a:gd name="connsiteY4" fmla="*/ 865440 h 1548000"/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0" fmla="*/ 0 w 1548000"/>
                <a:gd name="connsiteY0" fmla="*/ 774000 h 774000"/>
                <a:gd name="connsiteX1" fmla="*/ 774000 w 1548000"/>
                <a:gd name="connsiteY1" fmla="*/ 0 h 774000"/>
                <a:gd name="connsiteX2" fmla="*/ 1548000 w 1548000"/>
                <a:gd name="connsiteY2" fmla="*/ 774000 h 774000"/>
                <a:gd name="connsiteX0" fmla="*/ 0 w 774000"/>
                <a:gd name="connsiteY0" fmla="*/ 774000 h 774000"/>
                <a:gd name="connsiteX1" fmla="*/ 774000 w 774000"/>
                <a:gd name="connsiteY1" fmla="*/ 0 h 7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4000" h="774000">
                  <a:moveTo>
                    <a:pt x="0" y="774000"/>
                  </a:moveTo>
                  <a:cubicBezTo>
                    <a:pt x="0" y="346532"/>
                    <a:pt x="346532" y="0"/>
                    <a:pt x="774000" y="0"/>
                  </a:cubicBezTo>
                </a:path>
              </a:pathLst>
            </a:custGeom>
            <a:noFill/>
            <a:ln w="698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24004" y="612000"/>
            <a:ext cx="11594944" cy="115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4004" y="1836000"/>
            <a:ext cx="11594944" cy="50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558447" y="7272000"/>
            <a:ext cx="120198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spc="-100" baseline="0">
                <a:solidFill>
                  <a:srgbClr val="E3007A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924005" y="7165031"/>
            <a:ext cx="925405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-100" baseline="0">
                <a:solidFill>
                  <a:srgbClr val="E3007A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2101558" y="7165031"/>
            <a:ext cx="45256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-100" baseline="0">
                <a:solidFill>
                  <a:srgbClr val="E3007A"/>
                </a:solidFill>
              </a:defRPr>
            </a:lvl1pPr>
          </a:lstStyle>
          <a:p>
            <a:fld id="{C21AF028-6215-4DD5-BDD9-CB9F7AC2E07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928767" y="0"/>
            <a:ext cx="1946031" cy="503795"/>
            <a:chOff x="2218059" y="-2452"/>
            <a:chExt cx="1946031" cy="503795"/>
          </a:xfrm>
        </p:grpSpPr>
        <p:sp>
          <p:nvSpPr>
            <p:cNvPr id="13" name="Zaoblený obdélník 12"/>
            <p:cNvSpPr/>
            <p:nvPr userDrawn="1"/>
          </p:nvSpPr>
          <p:spPr>
            <a:xfrm>
              <a:off x="2218059" y="26694"/>
              <a:ext cx="1946031" cy="396255"/>
            </a:xfrm>
            <a:prstGeom prst="roundRect">
              <a:avLst>
                <a:gd name="adj" fmla="val 26282"/>
              </a:avLst>
            </a:prstGeom>
            <a:solidFill>
              <a:srgbClr val="E3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4" name="Obdélník 13"/>
            <p:cNvSpPr/>
            <p:nvPr userDrawn="1"/>
          </p:nvSpPr>
          <p:spPr>
            <a:xfrm>
              <a:off x="2218059" y="-2452"/>
              <a:ext cx="1946031" cy="126000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5" name="TextovéPole 14"/>
            <p:cNvSpPr txBox="1"/>
            <p:nvPr userDrawn="1"/>
          </p:nvSpPr>
          <p:spPr>
            <a:xfrm>
              <a:off x="2240580" y="98143"/>
              <a:ext cx="1900986" cy="403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600" b="1" dirty="0" smtClean="0">
                  <a:solidFill>
                    <a:schemeClr val="bg1"/>
                  </a:solidFill>
                </a:rPr>
                <a:t>fm.vse.cz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9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149519" rtl="0" eaLnBrk="1" latinLnBrk="0" hangingPunct="1">
        <a:lnSpc>
          <a:spcPct val="90000"/>
        </a:lnSpc>
        <a:spcBef>
          <a:spcPct val="0"/>
        </a:spcBef>
        <a:buNone/>
        <a:defRPr sz="4400" b="1" kern="1200" cap="all" spc="-126" baseline="0">
          <a:solidFill>
            <a:srgbClr val="E3007A"/>
          </a:solidFill>
          <a:latin typeface="+mn-lt"/>
          <a:ea typeface="+mj-ea"/>
          <a:cs typeface="+mj-cs"/>
        </a:defRPr>
      </a:lvl1pPr>
    </p:titleStyle>
    <p:bodyStyle>
      <a:lvl1pPr marL="331285" indent="-331285" algn="l" defTabSz="1149519" rtl="0" eaLnBrk="1" latinLnBrk="0" hangingPunct="1">
        <a:lnSpc>
          <a:spcPct val="100000"/>
        </a:lnSpc>
        <a:spcBef>
          <a:spcPts val="1257"/>
        </a:spcBef>
        <a:buClr>
          <a:srgbClr val="009FD6"/>
        </a:buClr>
        <a:buFont typeface="Arial" panose="020B0604020202020204" pitchFamily="34" charset="0"/>
        <a:buChar char="•"/>
        <a:defRPr sz="3000" b="1" kern="1200" spc="-126" baseline="0">
          <a:solidFill>
            <a:schemeClr val="tx1"/>
          </a:solidFill>
          <a:latin typeface="+mn-lt"/>
          <a:ea typeface="+mn-ea"/>
          <a:cs typeface="+mn-cs"/>
        </a:defRPr>
      </a:lvl1pPr>
      <a:lvl2pPr marL="676541" indent="-345255" algn="l" defTabSz="1149519" rtl="0" eaLnBrk="1" latinLnBrk="0" hangingPunct="1">
        <a:lnSpc>
          <a:spcPct val="100000"/>
        </a:lnSpc>
        <a:spcBef>
          <a:spcPts val="629"/>
        </a:spcBef>
        <a:buClr>
          <a:srgbClr val="009FD6"/>
        </a:buClr>
        <a:buFont typeface="Arial" panose="020B0604020202020204" pitchFamily="34" charset="0"/>
        <a:buChar char="•"/>
        <a:defRPr sz="2700" kern="1200" spc="-101" baseline="0">
          <a:solidFill>
            <a:schemeClr val="tx1"/>
          </a:solidFill>
          <a:latin typeface="+mn-lt"/>
          <a:ea typeface="+mn-ea"/>
          <a:cs typeface="+mn-cs"/>
        </a:defRPr>
      </a:lvl2pPr>
      <a:lvl3pPr marL="1009821" indent="-333281" algn="l" defTabSz="1149519" rtl="0" eaLnBrk="1" latinLnBrk="0" hangingPunct="1">
        <a:lnSpc>
          <a:spcPct val="100000"/>
        </a:lnSpc>
        <a:spcBef>
          <a:spcPts val="629"/>
        </a:spcBef>
        <a:buClr>
          <a:srgbClr val="009FD6"/>
        </a:buClr>
        <a:buFont typeface="Arial" panose="020B0604020202020204" pitchFamily="34" charset="0"/>
        <a:buChar char="•"/>
        <a:defRPr sz="2400" kern="1200" spc="-75" baseline="0">
          <a:solidFill>
            <a:schemeClr val="tx1"/>
          </a:solidFill>
          <a:latin typeface="+mn-lt"/>
          <a:ea typeface="+mn-ea"/>
          <a:cs typeface="+mn-cs"/>
        </a:defRPr>
      </a:lvl3pPr>
      <a:lvl4pPr marL="1353080" indent="-343259" algn="l" defTabSz="1149519" rtl="0" eaLnBrk="1" latinLnBrk="0" hangingPunct="1">
        <a:lnSpc>
          <a:spcPct val="100000"/>
        </a:lnSpc>
        <a:spcBef>
          <a:spcPts val="629"/>
        </a:spcBef>
        <a:buClr>
          <a:srgbClr val="009FD6"/>
        </a:buClr>
        <a:buFont typeface="Arial" panose="020B0604020202020204" pitchFamily="34" charset="0"/>
        <a:buChar char="•"/>
        <a:defRPr sz="21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1686361" indent="-333281" algn="l" defTabSz="1149519" rtl="0" eaLnBrk="1" latinLnBrk="0" hangingPunct="1">
        <a:lnSpc>
          <a:spcPct val="100000"/>
        </a:lnSpc>
        <a:spcBef>
          <a:spcPts val="629"/>
        </a:spcBef>
        <a:buClr>
          <a:srgbClr val="009FD6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3161177" indent="-287379" algn="l" defTabSz="1149519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937" indent="-287379" algn="l" defTabSz="1149519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695" indent="-287379" algn="l" defTabSz="1149519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5455" indent="-287379" algn="l" defTabSz="1149519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59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519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277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9037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797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556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316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8075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2.png"/><Relationship Id="rId7" Type="http://schemas.openxmlformats.org/officeDocument/2006/relationships/hyperlink" Target="https://www.facebook.com/groups/fmvse/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11" Type="http://schemas.openxmlformats.org/officeDocument/2006/relationships/image" Target="../media/image46.jpeg"/><Relationship Id="rId5" Type="http://schemas.openxmlformats.org/officeDocument/2006/relationships/image" Target="../media/image41.emf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1.bin"/><Relationship Id="rId9" Type="http://schemas.openxmlformats.org/officeDocument/2006/relationships/hyperlink" Target="https://www.youtube.com/watch?v=XXT8PTW7MJk&amp;t=2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m.vse.cz/en/exchange-students/regular-courses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21" y="2066731"/>
            <a:ext cx="11426508" cy="1759456"/>
          </a:xfrm>
        </p:spPr>
        <p:txBody>
          <a:bodyPr/>
          <a:lstStyle/>
          <a:p>
            <a:r>
              <a:rPr lang="en-US" sz="7800" dirty="0" smtClean="0">
                <a:solidFill>
                  <a:srgbClr val="E2007A"/>
                </a:solidFill>
              </a:rPr>
              <a:t>Faculty of management</a:t>
            </a:r>
            <a:br>
              <a:rPr lang="en-US" sz="7800" dirty="0" smtClean="0">
                <a:solidFill>
                  <a:srgbClr val="E2007A"/>
                </a:solidFill>
              </a:rPr>
            </a:br>
            <a:r>
              <a:rPr lang="en-US" sz="4800" dirty="0" smtClean="0">
                <a:solidFill>
                  <a:srgbClr val="E2007A"/>
                </a:solidFill>
              </a:rPr>
              <a:t>University of Economics, Prague</a:t>
            </a:r>
            <a:endParaRPr lang="en-US" sz="4800" dirty="0"/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75" y="3826187"/>
            <a:ext cx="7776000" cy="3436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28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cs-CZ" sz="5900" dirty="0" smtClean="0">
                <a:solidFill>
                  <a:srgbClr val="E2007A"/>
                </a:solidFill>
              </a:rPr>
              <a:t>CONTACT INFORMATION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7776" y="1817061"/>
            <a:ext cx="5743699" cy="5429246"/>
          </a:xfrm>
        </p:spPr>
        <p:txBody>
          <a:bodyPr numCol="1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2000" dirty="0" smtClean="0">
                <a:solidFill>
                  <a:srgbClr val="E2007A"/>
                </a:solidFill>
              </a:rPr>
              <a:t>Faculty of Management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000" b="0" dirty="0" smtClean="0"/>
              <a:t>1117 Jarosovska Str., Jindrichuv Hradec, Czech Republic</a:t>
            </a:r>
          </a:p>
          <a:p>
            <a:pPr marL="0" indent="0">
              <a:lnSpc>
                <a:spcPts val="3300"/>
              </a:lnSpc>
              <a:buNone/>
            </a:pPr>
            <a:r>
              <a:rPr lang="en-US" sz="2000" b="0" dirty="0" smtClean="0"/>
              <a:t>      00420 384 417 277</a:t>
            </a:r>
          </a:p>
          <a:p>
            <a:pPr marL="0" indent="0">
              <a:lnSpc>
                <a:spcPts val="3300"/>
              </a:lnSpc>
              <a:buNone/>
            </a:pPr>
            <a:r>
              <a:rPr lang="en-US" sz="2000" b="0" dirty="0" smtClean="0"/>
              <a:t>      info@fm.vse.cz</a:t>
            </a:r>
          </a:p>
          <a:p>
            <a:pPr marL="0" indent="0">
              <a:lnSpc>
                <a:spcPts val="3300"/>
              </a:lnSpc>
              <a:buNone/>
            </a:pPr>
            <a:r>
              <a:rPr lang="en-US" sz="2000" b="0" dirty="0" smtClean="0"/>
              <a:t>      http://www.fm.vse.cz</a:t>
            </a:r>
          </a:p>
          <a:p>
            <a:pPr marL="0" indent="0">
              <a:lnSpc>
                <a:spcPts val="4000"/>
              </a:lnSpc>
              <a:buNone/>
            </a:pPr>
            <a:endParaRPr lang="en-US" sz="2000" dirty="0" smtClean="0"/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 smtClean="0"/>
              <a:t>Martin Luštický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000" b="0" dirty="0" smtClean="0"/>
              <a:t>Vice-Dean for Development and External Relations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000" b="0" dirty="0" smtClean="0"/>
              <a:t>     </a:t>
            </a:r>
            <a:r>
              <a:rPr lang="cs-CZ" sz="2000" b="0" dirty="0" smtClean="0"/>
              <a:t> </a:t>
            </a:r>
            <a:r>
              <a:rPr lang="en-US" sz="2000" b="0" dirty="0" smtClean="0"/>
              <a:t>martin.lusticky@vse.cz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 smtClean="0"/>
              <a:t>Daria Gunina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000" b="0" dirty="0" smtClean="0"/>
              <a:t>International Exchange Coordinator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sz="2000" b="0" dirty="0" smtClean="0"/>
              <a:t>     </a:t>
            </a:r>
            <a:r>
              <a:rPr lang="cs-CZ" sz="2000" b="0" dirty="0" smtClean="0"/>
              <a:t> </a:t>
            </a:r>
            <a:r>
              <a:rPr lang="en-US" sz="2000" b="0" dirty="0" smtClean="0"/>
              <a:t>daria.gunina@fm.vse.cz</a:t>
            </a:r>
          </a:p>
          <a:p>
            <a:pPr marL="0" indent="0">
              <a:lnSpc>
                <a:spcPts val="4410"/>
              </a:lnSpc>
              <a:buNone/>
            </a:pPr>
            <a:endParaRPr lang="cs-CZ" sz="2900" b="0" dirty="0"/>
          </a:p>
        </p:txBody>
      </p:sp>
      <p:pic>
        <p:nvPicPr>
          <p:cNvPr id="1026" name="Picture 2" descr="http://simpleicon.com/wp-content/uploads/mail-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957" y="3204567"/>
            <a:ext cx="264625" cy="2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69757"/>
              </p:ext>
            </p:extLst>
          </p:nvPr>
        </p:nvGraphicFramePr>
        <p:xfrm>
          <a:off x="1076957" y="2772519"/>
          <a:ext cx="264625" cy="26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4" imgW="5986146" imgH="5948734" progId="CorelDraw.Graphic.18">
                  <p:embed/>
                </p:oleObj>
              </mc:Choice>
              <mc:Fallback>
                <p:oleObj name="CorelDRAW" r:id="rId4" imgW="5986146" imgH="5948734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6957" y="2772519"/>
                        <a:ext cx="264625" cy="26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s://cdn4.iconfinder.com/data/icons/pictype-free-vector-icons/16/home-51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57" y="3624647"/>
            <a:ext cx="264625" cy="2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impleicon.com/wp-content/uploads/mail-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0195" y="5361088"/>
            <a:ext cx="249859" cy="2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2097695" y="6876975"/>
            <a:ext cx="52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E3007A"/>
                </a:solidFill>
              </a:rPr>
              <a:t>9</a:t>
            </a:r>
          </a:p>
        </p:txBody>
      </p:sp>
      <p:pic>
        <p:nvPicPr>
          <p:cNvPr id="11" name="Picture 2" descr="http://simpleicon.com/wp-content/uploads/mail-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957" y="6615939"/>
            <a:ext cx="249859" cy="2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7" y="3973642"/>
            <a:ext cx="1131970" cy="425904"/>
          </a:xfrm>
          <a:prstGeom prst="rect">
            <a:avLst/>
          </a:prstGeom>
        </p:spPr>
      </p:pic>
      <p:pic>
        <p:nvPicPr>
          <p:cNvPr id="14" name="Obrázek 13">
            <a:hlinkClick r:id="rId9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95" y="3973641"/>
            <a:ext cx="725066" cy="42590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07" y="2632257"/>
            <a:ext cx="5730264" cy="339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55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21" y="2332206"/>
            <a:ext cx="11426508" cy="228062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 look forward to seeing you in </a:t>
            </a:r>
            <a:r>
              <a:rPr lang="en-US" dirty="0" smtClean="0">
                <a:solidFill>
                  <a:srgbClr val="E2007A"/>
                </a:solidFill>
              </a:rPr>
              <a:t>Hradec!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50" y="5262619"/>
            <a:ext cx="2646250" cy="61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en-US" sz="5900" dirty="0" smtClean="0"/>
              <a:t>GENERAL INFORMATION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04940" y="1836415"/>
            <a:ext cx="7216709" cy="5328591"/>
          </a:xfrm>
        </p:spPr>
        <p:txBody>
          <a:bodyPr numCol="1">
            <a:normAutofit fontScale="77500" lnSpcReduction="20000"/>
          </a:bodyPr>
          <a:lstStyle/>
          <a:p>
            <a:pPr marL="252049" indent="-264618"/>
            <a:r>
              <a:rPr lang="en-GB" sz="2300" dirty="0" smtClean="0">
                <a:solidFill>
                  <a:schemeClr val="tx1"/>
                </a:solidFill>
              </a:rPr>
              <a:t>The Faculty offers bachelor's, master's and doctoral degree in management </a:t>
            </a:r>
            <a:endParaRPr lang="en-GB" dirty="0" smtClean="0">
              <a:solidFill>
                <a:schemeClr val="tx1"/>
              </a:solidFill>
            </a:endParaRPr>
          </a:p>
          <a:p>
            <a:pPr marL="540000" lvl="1" indent="-264618"/>
            <a:r>
              <a:rPr lang="en-GB" sz="2100" dirty="0" smtClean="0"/>
              <a:t>full time and combined forms</a:t>
            </a:r>
          </a:p>
          <a:p>
            <a:pPr marL="540000" lvl="1" indent="-264618"/>
            <a:r>
              <a:rPr lang="en-GB" sz="2100" dirty="0" smtClean="0"/>
              <a:t>modular form of study</a:t>
            </a:r>
          </a:p>
          <a:p>
            <a:pPr marL="252049" indent="-264618"/>
            <a:endParaRPr lang="en-GB" sz="23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en-GB" sz="2300" dirty="0" smtClean="0">
                <a:solidFill>
                  <a:schemeClr val="tx1"/>
                </a:solidFill>
              </a:rPr>
              <a:t>The Faculty has a fully equipped and newly renovated facility</a:t>
            </a:r>
          </a:p>
          <a:p>
            <a:pPr marL="540000" lvl="1" indent="-264618"/>
            <a:r>
              <a:rPr lang="en-GB" sz="2100" dirty="0" smtClean="0"/>
              <a:t>main building, library and information centre, dorm complex and canteen</a:t>
            </a:r>
          </a:p>
          <a:p>
            <a:pPr marL="540000" lvl="1" indent="-264618"/>
            <a:r>
              <a:rPr lang="en-GB" sz="2100" dirty="0" smtClean="0"/>
              <a:t>modernization from EU funds – OP  Research and Development for Innovation</a:t>
            </a:r>
          </a:p>
          <a:p>
            <a:pPr marL="252049" indent="-264618"/>
            <a:endParaRPr lang="en-GB" sz="23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en-GB" sz="2300" dirty="0" smtClean="0">
                <a:solidFill>
                  <a:schemeClr val="tx1"/>
                </a:solidFill>
              </a:rPr>
              <a:t>The faculty offers its students</a:t>
            </a:r>
          </a:p>
          <a:p>
            <a:pPr marL="540000" lvl="1" indent="-264618"/>
            <a:r>
              <a:rPr lang="en-GB" sz="2100" dirty="0" smtClean="0"/>
              <a:t>environment of </a:t>
            </a:r>
            <a:r>
              <a:rPr lang="en-GB" sz="2100" dirty="0"/>
              <a:t>the largest and oldest Czech economics and management </a:t>
            </a:r>
            <a:r>
              <a:rPr lang="en-GB" sz="2100" dirty="0" smtClean="0"/>
              <a:t>universities</a:t>
            </a:r>
          </a:p>
          <a:p>
            <a:pPr marL="540000" lvl="1" indent="-264618"/>
            <a:r>
              <a:rPr lang="en-GB" sz="2100" dirty="0"/>
              <a:t>quality education at all three levels of </a:t>
            </a:r>
            <a:r>
              <a:rPr lang="en-GB" sz="2100" dirty="0" smtClean="0"/>
              <a:t>university studies </a:t>
            </a:r>
          </a:p>
          <a:p>
            <a:pPr marL="540000" lvl="1" indent="-264618"/>
            <a:r>
              <a:rPr lang="en-GB" sz="2100" dirty="0" smtClean="0"/>
              <a:t>tailoring studies according </a:t>
            </a:r>
            <a:r>
              <a:rPr lang="en-GB" sz="2100" dirty="0"/>
              <a:t>to individual student </a:t>
            </a:r>
            <a:r>
              <a:rPr lang="en-GB" sz="2100" dirty="0" smtClean="0"/>
              <a:t>needs </a:t>
            </a:r>
          </a:p>
          <a:p>
            <a:pPr marL="540000" lvl="1" indent="-264618"/>
            <a:r>
              <a:rPr lang="en-GB" sz="2100" dirty="0" smtClean="0"/>
              <a:t>extensive </a:t>
            </a:r>
            <a:r>
              <a:rPr lang="en-GB" sz="2100" dirty="0"/>
              <a:t>possibilities </a:t>
            </a:r>
            <a:r>
              <a:rPr lang="en-GB" sz="2100" dirty="0" smtClean="0"/>
              <a:t>of studying abroad</a:t>
            </a:r>
          </a:p>
          <a:p>
            <a:pPr marL="540000" lvl="1" indent="-264618"/>
            <a:r>
              <a:rPr lang="en-GB" sz="2100" dirty="0"/>
              <a:t>high rate of graduates </a:t>
            </a:r>
            <a:r>
              <a:rPr lang="en-GB" sz="2100" dirty="0" smtClean="0"/>
              <a:t>working in the field</a:t>
            </a:r>
          </a:p>
          <a:p>
            <a:pPr marL="540000" lvl="1" indent="-264618"/>
            <a:r>
              <a:rPr lang="en-GB" sz="2100" dirty="0" smtClean="0"/>
              <a:t>new </a:t>
            </a:r>
            <a:r>
              <a:rPr lang="en-GB" sz="2100" dirty="0"/>
              <a:t>Library and Information Centre and </a:t>
            </a:r>
            <a:r>
              <a:rPr lang="en-GB" sz="2100" dirty="0" smtClean="0"/>
              <a:t>renovated dorms</a:t>
            </a:r>
          </a:p>
          <a:p>
            <a:pPr marL="540000" lvl="1" indent="-264618"/>
            <a:r>
              <a:rPr lang="en-GB" sz="2100" dirty="0" smtClean="0"/>
              <a:t>study </a:t>
            </a:r>
            <a:r>
              <a:rPr lang="en-GB" sz="2100" dirty="0"/>
              <a:t>in </a:t>
            </a:r>
            <a:r>
              <a:rPr lang="en-GB" sz="2100" dirty="0" smtClean="0"/>
              <a:t>homelike </a:t>
            </a:r>
            <a:r>
              <a:rPr lang="en-GB" sz="2100" dirty="0"/>
              <a:t>and friendly atmosphere </a:t>
            </a:r>
            <a:r>
              <a:rPr lang="en-GB" sz="2100" dirty="0" smtClean="0"/>
              <a:t>in </a:t>
            </a:r>
            <a:r>
              <a:rPr lang="en-GB" sz="2100" dirty="0" err="1" smtClean="0"/>
              <a:t>Jindřich</a:t>
            </a:r>
            <a:r>
              <a:rPr lang="cs-CZ" sz="2100" dirty="0" err="1" smtClean="0"/>
              <a:t>ův</a:t>
            </a:r>
            <a:r>
              <a:rPr lang="cs-CZ" sz="2100" dirty="0" smtClean="0"/>
              <a:t> </a:t>
            </a:r>
            <a:r>
              <a:rPr lang="en-GB" sz="2100" dirty="0"/>
              <a:t>Hradec with a rich cultural and </a:t>
            </a:r>
          </a:p>
          <a:p>
            <a:pPr marL="275382" lvl="1" indent="0">
              <a:buNone/>
            </a:pPr>
            <a:r>
              <a:rPr lang="en-GB" sz="2100" dirty="0" smtClean="0"/>
              <a:t>        social life</a:t>
            </a:r>
            <a:endParaRPr lang="en-GB" sz="21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035">
            <a:off x="8160393" y="2005101"/>
            <a:ext cx="2266235" cy="150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374">
            <a:off x="10484026" y="1818537"/>
            <a:ext cx="2611934" cy="173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949">
            <a:off x="8034534" y="3554207"/>
            <a:ext cx="2294349" cy="152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12" y="3533808"/>
            <a:ext cx="2294349" cy="152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53">
            <a:off x="10553116" y="5044096"/>
            <a:ext cx="2400210" cy="1597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648">
            <a:off x="8027995" y="5051356"/>
            <a:ext cx="2400210" cy="1597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ovéPole 11"/>
          <p:cNvSpPr txBox="1"/>
          <p:nvPr/>
        </p:nvSpPr>
        <p:spPr>
          <a:xfrm>
            <a:off x="12097695" y="6876975"/>
            <a:ext cx="3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E3007A"/>
                </a:solidFill>
              </a:rPr>
              <a:t>1</a:t>
            </a:r>
            <a:endParaRPr lang="cs-CZ" sz="1800" b="1" dirty="0">
              <a:solidFill>
                <a:srgbClr val="E3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en-US" sz="5900" dirty="0" smtClean="0"/>
              <a:t>Dormitory AND CANTEEN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2357740"/>
            <a:ext cx="6398461" cy="3915862"/>
          </a:xfrm>
        </p:spPr>
        <p:txBody>
          <a:bodyPr numCol="1"/>
          <a:lstStyle/>
          <a:p>
            <a:pPr marL="252049" indent="-264618"/>
            <a:r>
              <a:rPr lang="en-GB" sz="2000" dirty="0" smtClean="0">
                <a:solidFill>
                  <a:schemeClr val="tx1"/>
                </a:solidFill>
              </a:rPr>
              <a:t>A 10-minute walk from the faculty building </a:t>
            </a:r>
          </a:p>
          <a:p>
            <a:pPr marL="1176227" lvl="1" indent="-264618">
              <a:spcBef>
                <a:spcPts val="0"/>
              </a:spcBef>
            </a:pPr>
            <a:r>
              <a:rPr lang="en-GB" sz="1800" dirty="0" smtClean="0"/>
              <a:t>quiet part of the city centre</a:t>
            </a:r>
          </a:p>
          <a:p>
            <a:pPr marL="1176227" lvl="1" indent="-264618">
              <a:spcBef>
                <a:spcPts val="0"/>
              </a:spcBef>
            </a:pPr>
            <a:r>
              <a:rPr lang="en-GB" sz="1800" dirty="0" smtClean="0"/>
              <a:t>all civic amenities in the vicinity</a:t>
            </a:r>
          </a:p>
          <a:p>
            <a:pPr marL="252049" indent="-264618"/>
            <a:r>
              <a:rPr lang="en-GB" sz="2000" dirty="0" smtClean="0">
                <a:solidFill>
                  <a:schemeClr val="tx1"/>
                </a:solidFill>
              </a:rPr>
              <a:t>Sufficient capacity in dormitories : 343 beds</a:t>
            </a:r>
          </a:p>
          <a:p>
            <a:pPr marL="1176227" lvl="1" indent="-264618">
              <a:spcBef>
                <a:spcPts val="0"/>
              </a:spcBef>
            </a:pPr>
            <a:r>
              <a:rPr lang="en-GB" sz="1800" dirty="0"/>
              <a:t>cellular </a:t>
            </a:r>
            <a:r>
              <a:rPr lang="en-GB" sz="1800" dirty="0" smtClean="0"/>
              <a:t>type of accommodation </a:t>
            </a:r>
          </a:p>
          <a:p>
            <a:pPr marL="252049" indent="-264618"/>
            <a:r>
              <a:rPr lang="en-GB" sz="2000" dirty="0" smtClean="0">
                <a:solidFill>
                  <a:schemeClr val="tx1"/>
                </a:solidFill>
              </a:rPr>
              <a:t>Possibilities for sporting </a:t>
            </a:r>
            <a:r>
              <a:rPr lang="en-GB" sz="2000" dirty="0">
                <a:solidFill>
                  <a:schemeClr val="tx1"/>
                </a:solidFill>
              </a:rPr>
              <a:t>and social </a:t>
            </a:r>
            <a:r>
              <a:rPr lang="en-GB" sz="2000" dirty="0" smtClean="0">
                <a:solidFill>
                  <a:schemeClr val="tx1"/>
                </a:solidFill>
              </a:rPr>
              <a:t>activities </a:t>
            </a:r>
          </a:p>
          <a:p>
            <a:pPr marL="252049" indent="-264618"/>
            <a:r>
              <a:rPr lang="en-GB" sz="2000" dirty="0" smtClean="0">
                <a:solidFill>
                  <a:schemeClr val="tx1"/>
                </a:solidFill>
              </a:rPr>
              <a:t>Possibility to park directly in front of the dormitory</a:t>
            </a:r>
          </a:p>
          <a:p>
            <a:pPr marL="252049" indent="-264618"/>
            <a:endParaRPr lang="en-GB" sz="20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en-GB" sz="2000" dirty="0" smtClean="0">
                <a:solidFill>
                  <a:schemeClr val="tx1"/>
                </a:solidFill>
              </a:rPr>
              <a:t>Canteen located in the dormitory</a:t>
            </a:r>
            <a:endParaRPr lang="en-GB" sz="3100" dirty="0" smtClean="0">
              <a:solidFill>
                <a:schemeClr val="tx1"/>
              </a:solidFill>
            </a:endParaRPr>
          </a:p>
          <a:p>
            <a:pPr marL="1176227" lvl="1" indent="-264618">
              <a:spcBef>
                <a:spcPts val="0"/>
              </a:spcBef>
            </a:pPr>
            <a:r>
              <a:rPr lang="en-GB" sz="1800" dirty="0"/>
              <a:t>two meals at a discounted price for </a:t>
            </a:r>
            <a:r>
              <a:rPr lang="en-GB" sz="1800" dirty="0" smtClean="0"/>
              <a:t>students 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21621" y="6875044"/>
            <a:ext cx="514019" cy="369332"/>
          </a:xfrm>
        </p:spPr>
        <p:txBody>
          <a:bodyPr/>
          <a:lstStyle/>
          <a:p>
            <a:pPr marL="0" indent="0" defTabSz="1043056">
              <a:buNone/>
            </a:pPr>
            <a:r>
              <a:rPr lang="cs-CZ" sz="1800" b="1" dirty="0" smtClean="0">
                <a:solidFill>
                  <a:srgbClr val="E3007A"/>
                </a:solidFill>
                <a:latin typeface="+mn-lt"/>
                <a:cs typeface="+mn-cs"/>
              </a:rPr>
              <a:t>2</a:t>
            </a:r>
            <a:endParaRPr lang="en-US" sz="1800" b="1" dirty="0">
              <a:solidFill>
                <a:srgbClr val="E3007A"/>
              </a:solidFill>
              <a:latin typeface="+mn-lt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279" y="4152460"/>
            <a:ext cx="1411332" cy="2116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55" y="2357740"/>
            <a:ext cx="4816656" cy="163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54" y="4156713"/>
            <a:ext cx="3183968" cy="2116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94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cs-CZ" sz="5900" dirty="0"/>
              <a:t>Jindřichův Hradec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57942" y="1981076"/>
            <a:ext cx="7351459" cy="4869386"/>
          </a:xfrm>
        </p:spPr>
        <p:txBody>
          <a:bodyPr numCol="1">
            <a:normAutofit fontScale="40000" lnSpcReduction="20000"/>
          </a:bodyPr>
          <a:lstStyle/>
          <a:p>
            <a:pPr marL="252049" indent="-264618"/>
            <a:r>
              <a:rPr lang="en-GB" sz="4200" dirty="0" smtClean="0">
                <a:solidFill>
                  <a:schemeClr val="tx1"/>
                </a:solidFill>
              </a:rPr>
              <a:t>Picturesque South Bohemian town with approximately 22,000 residents</a:t>
            </a:r>
          </a:p>
          <a:p>
            <a:pPr marL="252049" indent="-264618"/>
            <a:r>
              <a:rPr lang="en-GB" sz="4200" b="0" dirty="0" smtClean="0">
                <a:solidFill>
                  <a:schemeClr val="tx1"/>
                </a:solidFill>
              </a:rPr>
              <a:t>Economic, administrative and cultural centre of the region</a:t>
            </a:r>
          </a:p>
          <a:p>
            <a:pPr marL="252049" indent="-264618"/>
            <a:r>
              <a:rPr lang="en-GB" sz="4200" b="0" dirty="0">
                <a:solidFill>
                  <a:schemeClr val="tx1"/>
                </a:solidFill>
              </a:rPr>
              <a:t>Good accessibility by car, bus or </a:t>
            </a:r>
            <a:r>
              <a:rPr lang="en-GB" sz="4200" b="0" dirty="0" smtClean="0">
                <a:solidFill>
                  <a:schemeClr val="tx1"/>
                </a:solidFill>
              </a:rPr>
              <a:t>train</a:t>
            </a:r>
          </a:p>
          <a:p>
            <a:pPr marL="252049" indent="-264618"/>
            <a:r>
              <a:rPr lang="en-GB" sz="4200" b="0" dirty="0">
                <a:solidFill>
                  <a:schemeClr val="tx1"/>
                </a:solidFill>
              </a:rPr>
              <a:t>Quiet and very safe </a:t>
            </a:r>
            <a:r>
              <a:rPr lang="en-GB" sz="4200" b="0" dirty="0" smtClean="0">
                <a:solidFill>
                  <a:schemeClr val="tx1"/>
                </a:solidFill>
              </a:rPr>
              <a:t>city</a:t>
            </a:r>
          </a:p>
          <a:p>
            <a:pPr marL="252049" indent="-264618"/>
            <a:r>
              <a:rPr lang="en-GB" sz="4200" b="0" dirty="0" smtClean="0">
                <a:solidFill>
                  <a:schemeClr val="tx1"/>
                </a:solidFill>
              </a:rPr>
              <a:t>Well-preserved </a:t>
            </a:r>
            <a:r>
              <a:rPr lang="en-GB" sz="4200" b="0" dirty="0">
                <a:solidFill>
                  <a:schemeClr val="tx1"/>
                </a:solidFill>
              </a:rPr>
              <a:t>and </a:t>
            </a:r>
            <a:r>
              <a:rPr lang="en-GB" sz="4200" b="0" dirty="0" smtClean="0">
                <a:solidFill>
                  <a:schemeClr val="tx1"/>
                </a:solidFill>
              </a:rPr>
              <a:t>popular historical centre</a:t>
            </a:r>
          </a:p>
          <a:p>
            <a:pPr marL="252049" indent="-264618"/>
            <a:r>
              <a:rPr lang="en-GB" sz="4200" b="0" dirty="0">
                <a:solidFill>
                  <a:schemeClr val="tx1"/>
                </a:solidFill>
              </a:rPr>
              <a:t>Healthy and beautiful scenery around the town (Czech Canada</a:t>
            </a:r>
            <a:r>
              <a:rPr lang="en-GB" sz="4200" b="0" dirty="0" smtClean="0">
                <a:solidFill>
                  <a:schemeClr val="tx1"/>
                </a:solidFill>
              </a:rPr>
              <a:t>)</a:t>
            </a:r>
          </a:p>
          <a:p>
            <a:pPr marL="252049" indent="-264618"/>
            <a:endParaRPr lang="en-GB" sz="32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en-GB" sz="4200" dirty="0">
                <a:solidFill>
                  <a:schemeClr val="tx1"/>
                </a:solidFill>
              </a:rPr>
              <a:t>Sports and social facilities </a:t>
            </a:r>
            <a:r>
              <a:rPr lang="en-GB" sz="4200" dirty="0" smtClean="0">
                <a:solidFill>
                  <a:schemeClr val="tx1"/>
                </a:solidFill>
              </a:rPr>
              <a:t>in  the city</a:t>
            </a:r>
          </a:p>
          <a:p>
            <a:pPr marL="540000" lvl="1" indent="-264618">
              <a:buFontTx/>
              <a:buChar char="•"/>
            </a:pPr>
            <a:r>
              <a:rPr lang="en-GB" sz="2900" dirty="0"/>
              <a:t>sports stadium, sports hall, athletics stadium, swimming </a:t>
            </a:r>
            <a:r>
              <a:rPr lang="en-GB" sz="2900" dirty="0" smtClean="0"/>
              <a:t>pool </a:t>
            </a:r>
          </a:p>
          <a:p>
            <a:pPr marL="540000" lvl="1" indent="-264618">
              <a:buFontTx/>
              <a:buChar char="•"/>
            </a:pPr>
            <a:r>
              <a:rPr lang="en-GB" sz="2900" dirty="0"/>
              <a:t>fitness </a:t>
            </a:r>
            <a:r>
              <a:rPr lang="en-GB" sz="2900" dirty="0" smtClean="0"/>
              <a:t>centres, </a:t>
            </a:r>
            <a:r>
              <a:rPr lang="en-GB" sz="2900" dirty="0"/>
              <a:t>sports </a:t>
            </a:r>
            <a:r>
              <a:rPr lang="en-GB" sz="2900" dirty="0" smtClean="0"/>
              <a:t>centres</a:t>
            </a:r>
          </a:p>
          <a:p>
            <a:pPr marL="540000" lvl="1" indent="-264618">
              <a:buFontTx/>
              <a:buChar char="•"/>
            </a:pPr>
            <a:r>
              <a:rPr lang="en-GB" sz="2900" dirty="0"/>
              <a:t>a dense network of bike and hiking </a:t>
            </a:r>
            <a:r>
              <a:rPr lang="en-GB" sz="2900" dirty="0" smtClean="0"/>
              <a:t>trails</a:t>
            </a:r>
          </a:p>
          <a:p>
            <a:pPr marL="540000" lvl="1" indent="-264618">
              <a:buFontTx/>
              <a:buChar char="•"/>
            </a:pPr>
            <a:r>
              <a:rPr lang="en-GB" sz="2900" dirty="0"/>
              <a:t>cinema, </a:t>
            </a:r>
            <a:r>
              <a:rPr lang="en-GB" sz="2900" dirty="0" smtClean="0"/>
              <a:t>theatre</a:t>
            </a:r>
          </a:p>
          <a:p>
            <a:pPr marL="540000" lvl="1" indent="-264618">
              <a:buFontTx/>
              <a:buChar char="•"/>
            </a:pPr>
            <a:r>
              <a:rPr lang="en-GB" sz="2900" dirty="0" smtClean="0"/>
              <a:t>museums </a:t>
            </a:r>
            <a:r>
              <a:rPr lang="en-GB" sz="2900" dirty="0"/>
              <a:t>and </a:t>
            </a:r>
            <a:r>
              <a:rPr lang="en-GB" sz="2900" dirty="0" smtClean="0"/>
              <a:t>galleries</a:t>
            </a:r>
          </a:p>
          <a:p>
            <a:pPr marL="540000" lvl="1" indent="-264618">
              <a:buFontTx/>
              <a:buChar char="•"/>
            </a:pPr>
            <a:r>
              <a:rPr lang="en-GB" sz="2900" dirty="0"/>
              <a:t>major cultural events throughout the </a:t>
            </a:r>
            <a:r>
              <a:rPr lang="en-GB" sz="2900" dirty="0" smtClean="0"/>
              <a:t>year</a:t>
            </a:r>
          </a:p>
          <a:p>
            <a:pPr marL="252049" indent="-264618"/>
            <a:endParaRPr lang="en-GB" sz="3300" b="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en-GB" sz="4200" dirty="0" smtClean="0">
                <a:solidFill>
                  <a:schemeClr val="tx1"/>
                </a:solidFill>
              </a:rPr>
              <a:t>Facilities for student life</a:t>
            </a:r>
          </a:p>
          <a:p>
            <a:pPr marL="540000" lvl="1" indent="-264618">
              <a:buFontTx/>
              <a:buChar char="•"/>
            </a:pPr>
            <a:r>
              <a:rPr lang="en-GB" sz="3000" dirty="0" smtClean="0"/>
              <a:t>dozens of pubs and bars</a:t>
            </a:r>
          </a:p>
          <a:p>
            <a:pPr marL="540000" lvl="1" indent="-264618">
              <a:buFontTx/>
              <a:buChar char="•"/>
            </a:pPr>
            <a:r>
              <a:rPr lang="en-GB" sz="3000" dirty="0" smtClean="0"/>
              <a:t>two discos</a:t>
            </a:r>
            <a:endParaRPr lang="en-GB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21621" y="6875044"/>
            <a:ext cx="514019" cy="369332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rgbClr val="E3007A"/>
                </a:solidFill>
                <a:latin typeface="+mn-lt"/>
                <a:cs typeface="+mn-cs"/>
              </a:rPr>
              <a:t>3</a:t>
            </a:r>
            <a:endParaRPr lang="en-US" sz="1800" b="1" dirty="0">
              <a:solidFill>
                <a:srgbClr val="E3007A"/>
              </a:solidFill>
              <a:latin typeface="+mn-lt"/>
              <a:cs typeface="+mn-cs"/>
            </a:endParaRPr>
          </a:p>
        </p:txBody>
      </p:sp>
      <p:pic>
        <p:nvPicPr>
          <p:cNvPr id="7" name="Obrázek 6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73" y="3685008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07" y="3697239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30" y="2003540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/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07" y="2003540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/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95" y="2956246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ázek 11"/>
          <p:cNvPicPr preferRelativeResize="0"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74" y="5417939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ázek 12"/>
          <p:cNvPicPr preferRelativeResize="0"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63" y="5380810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 preferRelativeResize="0"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40" y="4755801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14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49581"/>
            <a:ext cx="11643500" cy="909480"/>
          </a:xfrm>
        </p:spPr>
        <p:txBody>
          <a:bodyPr/>
          <a:lstStyle/>
          <a:p>
            <a:r>
              <a:rPr lang="en-US" sz="5900" dirty="0"/>
              <a:t>courses for exchange students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1908423"/>
            <a:ext cx="11909136" cy="4968552"/>
          </a:xfrm>
        </p:spPr>
        <p:txBody>
          <a:bodyPr numCol="1">
            <a:normAutofit fontScale="925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The exchange students can choose from ten courses taught in English</a:t>
            </a:r>
          </a:p>
          <a:p>
            <a:pPr algn="l">
              <a:lnSpc>
                <a:spcPct val="90000"/>
              </a:lnSpc>
            </a:pPr>
            <a:r>
              <a:rPr lang="en-US" sz="2300" b="0" dirty="0" smtClean="0">
                <a:solidFill>
                  <a:schemeClr val="tx1"/>
                </a:solidFill>
              </a:rPr>
              <a:t>The courses cover topics from various spheres of management and marketing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Operations Management: Soft and Hard Approaches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Marketing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International Management and Marketing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Visual Qualitative Research Methods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Sociology of Management and Organizations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Management of Complexity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Marketing Strategy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Marketing Strategy Simulation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Managerial Thinking and Decision-Making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Consumer Culture, Media Technologies and Marketing Communication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algn="l">
              <a:lnSpc>
                <a:spcPct val="90000"/>
              </a:lnSpc>
            </a:pPr>
            <a:r>
              <a:rPr lang="en-US" sz="2300" b="0" dirty="0" smtClean="0">
                <a:solidFill>
                  <a:schemeClr val="tx1"/>
                </a:solidFill>
              </a:rPr>
              <a:t>Students can find full list of courses for exchange program here: </a:t>
            </a:r>
            <a:r>
              <a:rPr lang="en-US" sz="2300" b="0" dirty="0" smtClean="0">
                <a:solidFill>
                  <a:schemeClr val="tx1"/>
                </a:solidFill>
                <a:hlinkClick r:id="rId2"/>
              </a:rPr>
              <a:t>https://www.fm.vse.cz/en/exchange-students/regular-courses/</a:t>
            </a:r>
            <a:endParaRPr lang="en-US" sz="2300" b="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sz="2300" b="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300" b="0" dirty="0" smtClean="0">
                <a:solidFill>
                  <a:schemeClr val="tx1"/>
                </a:solidFill>
              </a:rPr>
              <a:t>Although the courses are suitable mainly for bachelor‘s students, we also welcome master‘s students as well</a:t>
            </a:r>
          </a:p>
          <a:p>
            <a:pPr algn="l">
              <a:lnSpc>
                <a:spcPct val="90000"/>
              </a:lnSpc>
            </a:pPr>
            <a:r>
              <a:rPr lang="en-US" sz="2300" b="0" dirty="0" smtClean="0">
                <a:solidFill>
                  <a:schemeClr val="tx1"/>
                </a:solidFill>
              </a:rPr>
              <a:t>The courses are called only for the winter term (September – December)</a:t>
            </a:r>
            <a:endParaRPr lang="en-US" sz="2300" b="0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097695" y="6876975"/>
            <a:ext cx="3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E3007A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33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49581"/>
            <a:ext cx="11643500" cy="909480"/>
          </a:xfrm>
        </p:spPr>
        <p:txBody>
          <a:bodyPr/>
          <a:lstStyle/>
          <a:p>
            <a:r>
              <a:rPr lang="cs-CZ" sz="5900" dirty="0"/>
              <a:t>Buddy program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1908423"/>
            <a:ext cx="11909136" cy="4968552"/>
          </a:xfrm>
        </p:spPr>
        <p:txBody>
          <a:bodyPr numCol="1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Each of the Faculties of University of Economics, Prague has Buddies for students who arrive for an exchange program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Buddy </a:t>
            </a:r>
            <a:r>
              <a:rPr lang="en-US" sz="2400" dirty="0">
                <a:solidFill>
                  <a:schemeClr val="tx1"/>
                </a:solidFill>
              </a:rPr>
              <a:t>from the Faculty of Management will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Pick you up at the airport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Show you round the city and the faculty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Introduce you to your new colleagues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Help you and advise you anytime you need to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With </a:t>
            </a:r>
            <a:r>
              <a:rPr lang="en-US" sz="2400" dirty="0">
                <a:solidFill>
                  <a:schemeClr val="tx1"/>
                </a:solidFill>
              </a:rPr>
              <a:t>your Buddy you can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Study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Travel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Party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Just have a fun...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2097695" y="6876975"/>
            <a:ext cx="3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E3007A"/>
                </a:solidFill>
              </a:rPr>
              <a:t>5</a:t>
            </a:r>
            <a:endParaRPr lang="cs-CZ" sz="1800" b="1" dirty="0">
              <a:solidFill>
                <a:srgbClr val="E3007A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77" y="4227403"/>
            <a:ext cx="3015629" cy="26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49581"/>
            <a:ext cx="11643500" cy="909480"/>
          </a:xfrm>
        </p:spPr>
        <p:txBody>
          <a:bodyPr/>
          <a:lstStyle/>
          <a:p>
            <a:r>
              <a:rPr lang="en-US" sz="5900" dirty="0" smtClean="0"/>
              <a:t>Social life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1908423"/>
            <a:ext cx="11909136" cy="2866393"/>
          </a:xfrm>
        </p:spPr>
        <p:txBody>
          <a:bodyPr numCol="1">
            <a:normAutofit fontScale="77500" lnSpcReduction="20000"/>
          </a:bodyPr>
          <a:lstStyle/>
          <a:p>
            <a:pPr indent="-264618">
              <a:buFontTx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The Faculty of Management has a number of student organizations and clubs</a:t>
            </a:r>
            <a:endParaRPr lang="en-GB" dirty="0" smtClean="0">
              <a:solidFill>
                <a:schemeClr val="tx1"/>
              </a:solidFill>
            </a:endParaRPr>
          </a:p>
          <a:p>
            <a:pPr marL="540000" lvl="1" indent="-264618">
              <a:buFontTx/>
              <a:buChar char="•"/>
            </a:pPr>
            <a:r>
              <a:rPr lang="en-GB" sz="2300" dirty="0" smtClean="0"/>
              <a:t>Theatre group FAMA</a:t>
            </a:r>
          </a:p>
          <a:p>
            <a:pPr marL="540000" lvl="1" indent="-264618">
              <a:buFontTx/>
              <a:buChar char="•"/>
            </a:pPr>
            <a:r>
              <a:rPr lang="en-GB" sz="2300" dirty="0" smtClean="0"/>
              <a:t>the first Czech university sorority Alfa </a:t>
            </a:r>
            <a:r>
              <a:rPr lang="en-GB" sz="2300" dirty="0" err="1" smtClean="0"/>
              <a:t>Fí</a:t>
            </a:r>
            <a:endParaRPr lang="en-GB" sz="2300" dirty="0" smtClean="0"/>
          </a:p>
          <a:p>
            <a:pPr marL="540000" lvl="1" indent="-264618">
              <a:buFontTx/>
              <a:buChar char="•"/>
            </a:pPr>
            <a:r>
              <a:rPr lang="en-GB" sz="2300" dirty="0" smtClean="0"/>
              <a:t>student magazine PRIMETIME</a:t>
            </a:r>
          </a:p>
          <a:p>
            <a:pPr marL="540000" lvl="1" indent="-264618">
              <a:buFontTx/>
              <a:buChar char="•"/>
            </a:pPr>
            <a:r>
              <a:rPr lang="en-GB" sz="2300" dirty="0" smtClean="0"/>
              <a:t>volunteer programme 5P</a:t>
            </a:r>
          </a:p>
          <a:p>
            <a:pPr marL="540000" lvl="1" indent="-264618">
              <a:buFontTx/>
              <a:buChar char="•"/>
            </a:pPr>
            <a:r>
              <a:rPr lang="en-GB" sz="2300" dirty="0" smtClean="0"/>
              <a:t>student PR team</a:t>
            </a:r>
          </a:p>
          <a:p>
            <a:pPr marL="540000" lvl="1" indent="-264618">
              <a:buFontTx/>
              <a:buChar char="•"/>
            </a:pPr>
            <a:r>
              <a:rPr lang="en-GB" sz="2300" dirty="0"/>
              <a:t>student </a:t>
            </a:r>
            <a:r>
              <a:rPr lang="en-GB" sz="2300" dirty="0" smtClean="0"/>
              <a:t>band </a:t>
            </a:r>
          </a:p>
          <a:p>
            <a:pPr lvl="1" indent="-264618">
              <a:buFontTx/>
              <a:buChar char="•"/>
            </a:pPr>
            <a:endParaRPr lang="en-GB" dirty="0" smtClean="0"/>
          </a:p>
          <a:p>
            <a:pPr indent="-264618">
              <a:buFontTx/>
              <a:buChar char="•"/>
            </a:pPr>
            <a:r>
              <a:rPr lang="en-GB" sz="2600" b="0" dirty="0" smtClean="0">
                <a:solidFill>
                  <a:schemeClr val="tx1"/>
                </a:solidFill>
              </a:rPr>
              <a:t>You </a:t>
            </a:r>
            <a:r>
              <a:rPr lang="en-GB" sz="2600" b="0" dirty="0">
                <a:solidFill>
                  <a:schemeClr val="tx1"/>
                </a:solidFill>
              </a:rPr>
              <a:t>can visit various social and cultural </a:t>
            </a:r>
            <a:r>
              <a:rPr lang="en-GB" sz="2600" b="0" dirty="0" smtClean="0">
                <a:solidFill>
                  <a:schemeClr val="tx1"/>
                </a:solidFill>
              </a:rPr>
              <a:t>events every </a:t>
            </a:r>
            <a:r>
              <a:rPr lang="en-GB" sz="2600" b="0" dirty="0">
                <a:solidFill>
                  <a:schemeClr val="tx1"/>
                </a:solidFill>
              </a:rPr>
              <a:t>month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37">
            <a:off x="7836982" y="4759798"/>
            <a:ext cx="1465190" cy="220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053">
            <a:off x="4619110" y="4880093"/>
            <a:ext cx="2054979" cy="1366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32">
            <a:off x="1698362" y="5050393"/>
            <a:ext cx="2437409" cy="1620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51">
            <a:off x="6152179" y="5718487"/>
            <a:ext cx="2312287" cy="1537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07">
            <a:off x="3863025" y="5908547"/>
            <a:ext cx="2054978" cy="136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985">
            <a:off x="9273334" y="4965834"/>
            <a:ext cx="2280798" cy="151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93">
            <a:off x="11363094" y="4461489"/>
            <a:ext cx="1469199" cy="220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618">
            <a:off x="249421" y="5505385"/>
            <a:ext cx="2242263" cy="149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Obrázek 20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532">
            <a:off x="9569157" y="3108925"/>
            <a:ext cx="2974442" cy="1962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ovéPole 21"/>
          <p:cNvSpPr txBox="1"/>
          <p:nvPr/>
        </p:nvSpPr>
        <p:spPr>
          <a:xfrm>
            <a:off x="12097695" y="6876975"/>
            <a:ext cx="3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E3007A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890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49581"/>
            <a:ext cx="11643500" cy="909480"/>
          </a:xfrm>
        </p:spPr>
        <p:txBody>
          <a:bodyPr/>
          <a:lstStyle/>
          <a:p>
            <a:r>
              <a:rPr lang="en-US" sz="5900" dirty="0" smtClean="0"/>
              <a:t>University sports club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1908423"/>
            <a:ext cx="11909136" cy="2866393"/>
          </a:xfrm>
        </p:spPr>
        <p:txBody>
          <a:bodyPr numCol="1">
            <a:normAutofit fontScale="92500"/>
          </a:bodyPr>
          <a:lstStyle/>
          <a:p>
            <a:pPr marL="252049" indent="-264618"/>
            <a:r>
              <a:rPr lang="en-GB" sz="2000" dirty="0">
                <a:solidFill>
                  <a:schemeClr val="tx1"/>
                </a:solidFill>
              </a:rPr>
              <a:t>University sports club organizes sports activities for students and faculty staff</a:t>
            </a:r>
            <a:r>
              <a:rPr lang="cs-CZ" sz="2000" dirty="0" smtClean="0">
                <a:solidFill>
                  <a:schemeClr val="tx1"/>
                </a:solidFill>
              </a:rPr>
              <a:t>f</a:t>
            </a:r>
            <a:endParaRPr lang="cs-CZ" sz="2000" dirty="0">
              <a:solidFill>
                <a:schemeClr val="tx1"/>
              </a:solidFill>
            </a:endParaRPr>
          </a:p>
          <a:p>
            <a:pPr marL="540000" lvl="1" indent="-264618">
              <a:lnSpc>
                <a:spcPct val="110000"/>
              </a:lnSpc>
            </a:pPr>
            <a:r>
              <a:rPr lang="en-GB" sz="1800" dirty="0"/>
              <a:t>offers nearly two dozen sports activities throughout the </a:t>
            </a:r>
            <a:r>
              <a:rPr lang="en-GB" sz="1800" dirty="0" smtClean="0"/>
              <a:t>week</a:t>
            </a:r>
            <a:r>
              <a:rPr lang="en-US" sz="1800" dirty="0" smtClean="0"/>
              <a:t> during the semester</a:t>
            </a:r>
            <a:endParaRPr lang="cs-CZ" sz="1800" dirty="0"/>
          </a:p>
          <a:p>
            <a:pPr marL="873280" lvl="2" indent="-264618">
              <a:spcBef>
                <a:spcPts val="0"/>
              </a:spcBef>
              <a:buFontTx/>
              <a:buChar char="•"/>
            </a:pPr>
            <a:r>
              <a:rPr lang="en-US" sz="1800" dirty="0" err="1" smtClean="0"/>
              <a:t>i</a:t>
            </a:r>
            <a:r>
              <a:rPr lang="cs-CZ" sz="1800" dirty="0" smtClean="0"/>
              <a:t>.</a:t>
            </a:r>
            <a:r>
              <a:rPr lang="en-US" sz="1800" dirty="0" smtClean="0"/>
              <a:t>e.</a:t>
            </a:r>
            <a:r>
              <a:rPr lang="cs-CZ" sz="1800" dirty="0"/>
              <a:t> </a:t>
            </a:r>
            <a:r>
              <a:rPr lang="en-GB" sz="1800" dirty="0"/>
              <a:t>aerobics, spinning, </a:t>
            </a:r>
            <a:r>
              <a:rPr lang="en-GB" sz="1800" dirty="0" smtClean="0"/>
              <a:t>fit boxing, </a:t>
            </a:r>
            <a:r>
              <a:rPr lang="en-GB" sz="1800" dirty="0"/>
              <a:t>TRX, swimming, climbing, hockey, table tennis, basketball and many </a:t>
            </a:r>
            <a:r>
              <a:rPr lang="en-GB" sz="1800" dirty="0" smtClean="0"/>
              <a:t>more </a:t>
            </a:r>
            <a:endParaRPr lang="cs-CZ" sz="1800" dirty="0" smtClean="0"/>
          </a:p>
          <a:p>
            <a:pPr marL="411923" lvl="1" indent="0">
              <a:buNone/>
            </a:pPr>
            <a:endParaRPr lang="cs-CZ" dirty="0" smtClean="0">
              <a:latin typeface="+mn-lt"/>
            </a:endParaRPr>
          </a:p>
          <a:p>
            <a:pPr indent="-264618">
              <a:buFontTx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Organizes or </a:t>
            </a:r>
            <a:r>
              <a:rPr lang="en-GB" sz="2000" dirty="0" smtClean="0">
                <a:solidFill>
                  <a:schemeClr val="tx1"/>
                </a:solidFill>
              </a:rPr>
              <a:t>co-organizes individual </a:t>
            </a:r>
            <a:r>
              <a:rPr lang="en-GB" sz="2000" dirty="0">
                <a:solidFill>
                  <a:schemeClr val="tx1"/>
                </a:solidFill>
              </a:rPr>
              <a:t>sporting </a:t>
            </a:r>
            <a:r>
              <a:rPr lang="en-GB" sz="2000" dirty="0" smtClean="0">
                <a:solidFill>
                  <a:schemeClr val="tx1"/>
                </a:solidFill>
              </a:rPr>
              <a:t>event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540000" lvl="1" indent="-264618">
              <a:lnSpc>
                <a:spcPct val="110000"/>
              </a:lnSpc>
            </a:pPr>
            <a:r>
              <a:rPr lang="en-GB" sz="1800" dirty="0"/>
              <a:t>Christmas swimming relay, </a:t>
            </a:r>
            <a:r>
              <a:rPr lang="en-GB" sz="1800" dirty="0" smtClean="0"/>
              <a:t>Hradec Jogging Hour, Skiing </a:t>
            </a:r>
            <a:r>
              <a:rPr lang="en-GB" sz="1800" dirty="0"/>
              <a:t>with the Faculty of Management, hockey and volleyball matches, Rector's Sports </a:t>
            </a:r>
            <a:r>
              <a:rPr lang="en-GB" sz="1800" dirty="0" smtClean="0"/>
              <a:t>Day</a:t>
            </a:r>
            <a:endParaRPr lang="cs-CZ" sz="1800" dirty="0"/>
          </a:p>
          <a:p>
            <a:pPr indent="-264618">
              <a:buFontTx/>
              <a:buChar char="•"/>
            </a:pPr>
            <a:endParaRPr lang="cs-CZ" sz="1300" b="1" spc="-44" dirty="0" smtClean="0">
              <a:solidFill>
                <a:schemeClr val="tx1"/>
              </a:solidFill>
            </a:endParaRPr>
          </a:p>
          <a:p>
            <a:pPr indent="-264618">
              <a:buFontTx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annual membership fee is only </a:t>
            </a:r>
            <a:r>
              <a:rPr lang="en-GB" sz="2000" dirty="0" smtClean="0">
                <a:solidFill>
                  <a:schemeClr val="tx1"/>
                </a:solidFill>
              </a:rPr>
              <a:t>CZK </a:t>
            </a:r>
            <a:r>
              <a:rPr lang="cs-CZ" sz="2000" dirty="0" smtClean="0">
                <a:solidFill>
                  <a:schemeClr val="tx1"/>
                </a:solidFill>
              </a:rPr>
              <a:t>500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for </a:t>
            </a:r>
            <a:r>
              <a:rPr lang="en-GB" sz="2000" dirty="0">
                <a:solidFill>
                  <a:schemeClr val="tx1"/>
                </a:solidFill>
              </a:rPr>
              <a:t>students </a:t>
            </a:r>
            <a:endParaRPr lang="cs-CZ" sz="2000" b="1" spc="-44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097695" y="6876975"/>
            <a:ext cx="56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E3007A"/>
                </a:solidFill>
              </a:rPr>
              <a:t>7</a:t>
            </a:r>
          </a:p>
        </p:txBody>
      </p:sp>
      <p:pic>
        <p:nvPicPr>
          <p:cNvPr id="19" name="Obrázek 18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3" y="5261641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Obrázek 22"/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31" y="5345215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Obrázek 23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86" y="5345215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47" y="5345215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58" y="5261641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8" y="5307848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54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078" y="684337"/>
            <a:ext cx="11871724" cy="704465"/>
          </a:xfrm>
        </p:spPr>
        <p:txBody>
          <a:bodyPr>
            <a:normAutofit/>
          </a:bodyPr>
          <a:lstStyle/>
          <a:p>
            <a:r>
              <a:rPr lang="en-US" dirty="0" smtClean="0"/>
              <a:t>Main Advantages for exchange Students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99078" y="1557651"/>
            <a:ext cx="5710372" cy="4842923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Faculty of Management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Part of high-prestige University of Economics, Prague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Holder of the ECTS Label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Attractive list of courses for exchange students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Recently renovated campus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Excellent equipment for study and students life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Small faculty with individual approach to students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dirty="0" smtClean="0"/>
              <a:t>Friendly atmosphere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dirty="0" smtClean="0"/>
              <a:t>Helpful staff</a:t>
            </a:r>
            <a:endParaRPr lang="en-US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7060430" y="1557651"/>
            <a:ext cx="5710372" cy="4842923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Jindrichuv Hradec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Fully-equipped administrative center of the region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/>
              <a:t>Wide choice of free-time activities for students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Convenient transportation to the city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/>
              <a:t>High-quality tourism destination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/>
              <a:t>Gate to Czech Canada Natural Park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/>
              <a:t>Friendly and safe city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/>
              <a:t>Low-living costs</a:t>
            </a:r>
          </a:p>
          <a:p>
            <a:pPr marL="720303" lvl="1" indent="-375047">
              <a:lnSpc>
                <a:spcPts val="3600"/>
              </a:lnSpc>
              <a:spcBef>
                <a:spcPts val="0"/>
              </a:spcBef>
            </a:pPr>
            <a:r>
              <a:rPr lang="en-US" sz="2000" b="0" dirty="0" smtClean="0"/>
              <a:t>The best city for living in the Czech Republic (2011)</a:t>
            </a:r>
            <a:endParaRPr lang="en-US" sz="2000" b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856" y="5998161"/>
            <a:ext cx="1578094" cy="156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683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FD6"/>
      </a:accent1>
      <a:accent2>
        <a:srgbClr val="E3007A"/>
      </a:accent2>
      <a:accent3>
        <a:srgbClr val="8496B0"/>
      </a:accent3>
      <a:accent4>
        <a:srgbClr val="FF5C00"/>
      </a:accent4>
      <a:accent5>
        <a:srgbClr val="5242E6"/>
      </a:accent5>
      <a:accent6>
        <a:srgbClr val="7CD000"/>
      </a:accent6>
      <a:hlink>
        <a:srgbClr val="E3007A"/>
      </a:hlink>
      <a:folHlink>
        <a:srgbClr val="009FD6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25863</TotalTime>
  <Words>770</Words>
  <Application>Microsoft Office PowerPoint</Application>
  <PresentationFormat>Vlastní</PresentationFormat>
  <Paragraphs>141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Vlastní návrh</vt:lpstr>
      <vt:lpstr>CorelDRAW</vt:lpstr>
      <vt:lpstr>Faculty of management University of Economics, Prague</vt:lpstr>
      <vt:lpstr>GENERAL INFORMATION</vt:lpstr>
      <vt:lpstr>Dormitory AND CANTEEN</vt:lpstr>
      <vt:lpstr>Jindřichův Hradec</vt:lpstr>
      <vt:lpstr>courses for exchange students</vt:lpstr>
      <vt:lpstr>Buddy program</vt:lpstr>
      <vt:lpstr>Social life</vt:lpstr>
      <vt:lpstr>University sports club</vt:lpstr>
      <vt:lpstr>Main Advantages for exchange Students</vt:lpstr>
      <vt:lpstr>CONTACT INFORMATION</vt:lpstr>
      <vt:lpstr>We look forward to seeing you in Hradec!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Kincl</dc:creator>
  <cp:lastModifiedBy>Michal Hajdík</cp:lastModifiedBy>
  <cp:revision>2316</cp:revision>
  <cp:lastPrinted>2014-09-22T07:27:55Z</cp:lastPrinted>
  <dcterms:created xsi:type="dcterms:W3CDTF">2009-01-19T07:26:34Z</dcterms:created>
  <dcterms:modified xsi:type="dcterms:W3CDTF">2017-01-19T09:58:55Z</dcterms:modified>
</cp:coreProperties>
</file>